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Hakgyoansim Santteutbatang M"/>
      <p:bold r:id="rId18"/>
    </p:embeddedFont>
    <p:embeddedFont>
      <p:font typeface="Hakgyoansim Santteutbatang L"/>
      <p:regular r:id="rId19"/>
    </p:embeddedFont>
    <p:embeddedFont>
      <p:font typeface="Noto Sans CJK KR Regular"/>
      <p:regular r:id="rId20"/>
    </p:embeddedFont>
    <p:embeddedFont>
      <p:font typeface="HA-CroquisB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.fntdata" Type="http://schemas.openxmlformats.org/officeDocument/2006/relationships/font"/><Relationship Id="rId19" Target="fonts/font2.fntdata" Type="http://schemas.openxmlformats.org/officeDocument/2006/relationships/font"/><Relationship Id="rId2" Target="presProps.xml" Type="http://schemas.openxmlformats.org/officeDocument/2006/relationships/presProps"/><Relationship Id="rId20" Target="fonts/font3.fntdata" Type="http://schemas.openxmlformats.org/officeDocument/2006/relationships/font"/><Relationship Id="rId21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3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685800"/>
            <a:ext cx="17030700" cy="881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57900" y="5664200"/>
            <a:ext cx="6172200" cy="228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9600" y="9664700"/>
            <a:ext cx="3644900" cy="41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18900" y="3937000"/>
            <a:ext cx="1536700" cy="1536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79500" y="4076700"/>
            <a:ext cx="150495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en-US" sz="9000" b="false" i="false" u="none" strike="noStrike">
                <a:solidFill>
                  <a:srgbClr val="E8E6DD"/>
                </a:solidFill>
                <a:latin typeface="Hakgyoansim Santteutbatang M"/>
              </a:rPr>
              <a:t>SKKUking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62800" y="6413500"/>
            <a:ext cx="3962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E8E6DD"/>
                </a:solidFill>
                <a:latin typeface="Hakgyoansim Santteutbatang M"/>
              </a:rPr>
              <a:t>TEAM_D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9600" y="241300"/>
            <a:ext cx="2552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Hakgyoansim Santteutbatang L"/>
              </a:rPr>
              <a:t>01 - Project Proposal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8200" y="9715500"/>
            <a:ext cx="3454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Noto Sans CJK KR Regular"/>
              </a:rPr>
              <a:t>2024 Capstone Design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31900" y="241300"/>
            <a:ext cx="3695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Hakgyoansim Santteutbatang L"/>
              </a:rPr>
              <a:t>2024.09.20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685800"/>
            <a:ext cx="17030700" cy="16129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233900" y="9664700"/>
            <a:ext cx="419100" cy="419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208500" y="9740900"/>
            <a:ext cx="469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1B3B36"/>
                </a:solidFill>
                <a:latin typeface="Noto Sans CJK KR Regular"/>
              </a:rPr>
              <a:t>09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2500" y="584200"/>
            <a:ext cx="118618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500" b="false" i="false" u="none" strike="noStrike">
                <a:solidFill>
                  <a:srgbClr val="E8E6DD"/>
                </a:solidFill>
                <a:latin typeface="Noto Sans CJK KR Regular"/>
              </a:rPr>
              <a:t>Planned Roadmap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9600" y="9664700"/>
            <a:ext cx="3644900" cy="419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3149600"/>
            <a:ext cx="15849600" cy="5143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09600" y="241300"/>
            <a:ext cx="2552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Hakgyoansim Santteutbatang L"/>
              </a:rPr>
              <a:t>01 - Project Proposal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8200" y="9715500"/>
            <a:ext cx="3454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Noto Sans CJK KR Regular"/>
              </a:rPr>
              <a:t>2024 Capstone Design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31900" y="241300"/>
            <a:ext cx="3695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Hakgyoansim Santteutbatang L"/>
              </a:rPr>
              <a:t>2024.09.20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685800"/>
            <a:ext cx="17030700" cy="16129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233900" y="9664700"/>
            <a:ext cx="419100" cy="419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208500" y="9740900"/>
            <a:ext cx="469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1B3B36"/>
                </a:solidFill>
                <a:latin typeface="Noto Sans CJK KR Regular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2500" y="584200"/>
            <a:ext cx="118618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500" b="false" i="false" u="none" strike="noStrike">
                <a:solidFill>
                  <a:srgbClr val="E8E6DD"/>
                </a:solidFill>
                <a:latin typeface="Noto Sans CJK KR Regular"/>
              </a:rPr>
              <a:t>Planned Roadmap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9600" y="9664700"/>
            <a:ext cx="3644900" cy="419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97000" y="3187700"/>
            <a:ext cx="15494000" cy="4940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09600" y="241300"/>
            <a:ext cx="2552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Hakgyoansim Santteutbatang L"/>
              </a:rPr>
              <a:t>01 - Project Proposal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8200" y="9715500"/>
            <a:ext cx="3454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Noto Sans CJK KR Regular"/>
              </a:rPr>
              <a:t>2024 Capstone Design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31900" y="241300"/>
            <a:ext cx="3695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Hakgyoansim Santteutbatang L"/>
              </a:rPr>
              <a:t>2024.09.20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685800"/>
            <a:ext cx="17030700" cy="881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20000">
            <a:off x="647700" y="5575300"/>
            <a:ext cx="4318000" cy="4318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14300" y="685800"/>
            <a:ext cx="3975100" cy="3975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429000" y="4102100"/>
            <a:ext cx="114427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7000" b="true" i="false" u="none" strike="noStrike">
                <a:solidFill>
                  <a:srgbClr val="E8E6DD"/>
                </a:solidFill>
                <a:latin typeface="Hakgyoansim Santteutbatang L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72300" y="7353300"/>
            <a:ext cx="43307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700" b="false" i="false" u="none" strike="noStrike">
                <a:solidFill>
                  <a:srgbClr val="E8E6DD"/>
                </a:solidFill>
                <a:latin typeface="Hakgyoansim Santteutbatang M"/>
              </a:rPr>
              <a:t>2024.09.20.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85000" y="7861300"/>
            <a:ext cx="43307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E8E6DD"/>
                </a:solidFill>
                <a:latin typeface="Hakgyoansim Santteutbatang L"/>
              </a:rPr>
              <a:t>TEAM_D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9600" y="9664700"/>
            <a:ext cx="3644900" cy="419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09600" y="241300"/>
            <a:ext cx="2552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Hakgyoansim Santteutbatang L"/>
              </a:rPr>
              <a:t>01 - Project Proposal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8200" y="9715500"/>
            <a:ext cx="3454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Noto Sans CJK KR Regular"/>
              </a:rPr>
              <a:t>2024 Capstone Design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31900" y="241300"/>
            <a:ext cx="3695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Hakgyoansim Santteutbatang L"/>
              </a:rPr>
              <a:t>2024.09.20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685800"/>
            <a:ext cx="17030700" cy="16129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233900" y="9664700"/>
            <a:ext cx="419100" cy="419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208500" y="9740900"/>
            <a:ext cx="4699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1B3B36"/>
                </a:solidFill>
                <a:latin typeface="Noto Sans CJK KR Regular"/>
              </a:rPr>
              <a:t>01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30400" y="3492500"/>
            <a:ext cx="863600" cy="863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200400" y="3632200"/>
            <a:ext cx="6286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1B3B36"/>
                </a:solidFill>
                <a:latin typeface="Hakgyoansim Santteutbatang L"/>
              </a:rPr>
              <a:t>About TEAM_D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30400" y="5334000"/>
            <a:ext cx="863600" cy="863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238500" y="5524500"/>
            <a:ext cx="5105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1B3B36"/>
                </a:solidFill>
                <a:latin typeface="Hakgyoansim Santteutbatang L"/>
              </a:rPr>
              <a:t>Our Motivations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17700" y="7277100"/>
            <a:ext cx="863600" cy="863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187700" y="7404100"/>
            <a:ext cx="58420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1B3B36"/>
                </a:solidFill>
                <a:latin typeface="Hakgyoansim Santteutbatang L"/>
              </a:rPr>
              <a:t>Topic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52000" y="7277100"/>
            <a:ext cx="863600" cy="8636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0972800" y="7404100"/>
            <a:ext cx="58420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1B3B36"/>
                </a:solidFill>
                <a:latin typeface="Hakgyoansim Santteutbatang L"/>
              </a:rPr>
              <a:t>Planned Roadmap 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39300" y="5334000"/>
            <a:ext cx="863600" cy="8636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871200" y="5524500"/>
            <a:ext cx="58420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1B3B36"/>
                </a:solidFill>
                <a:latin typeface="Hakgyoansim Santteutbatang L"/>
              </a:rPr>
              <a:t>Our Approach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2500" y="584200"/>
            <a:ext cx="78105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500" b="false" i="false" u="none" strike="noStrike">
                <a:solidFill>
                  <a:srgbClr val="E8E6DD"/>
                </a:solidFill>
                <a:latin typeface="Noto Sans CJK KR Regular"/>
              </a:rPr>
              <a:t>CONTENTS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9600" y="9664700"/>
            <a:ext cx="3644900" cy="419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609600" y="241300"/>
            <a:ext cx="2552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Hakgyoansim Santteutbatang L"/>
              </a:rPr>
              <a:t>01 - Project Proposal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38200" y="9715500"/>
            <a:ext cx="3454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Noto Sans CJK KR Regular"/>
              </a:rPr>
              <a:t>2024 Capstone Design Project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931900" y="241300"/>
            <a:ext cx="3695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Hakgyoansim Santteutbatang L"/>
              </a:rPr>
              <a:t>2024.09.20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64700" y="3606800"/>
            <a:ext cx="863600" cy="863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0934700" y="3733800"/>
            <a:ext cx="58420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1B3B36"/>
                </a:solidFill>
                <a:latin typeface="Hakgyoansim Santteutbatang L"/>
              </a:rPr>
              <a:t>Skills Required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685800"/>
            <a:ext cx="17030700" cy="16129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233900" y="9664700"/>
            <a:ext cx="419100" cy="419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208500" y="9740900"/>
            <a:ext cx="469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1B3B36"/>
                </a:solidFill>
                <a:latin typeface="Noto Sans CJK KR Regular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2500" y="584200"/>
            <a:ext cx="106426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500" b="false" i="false" u="none" strike="noStrike">
                <a:solidFill>
                  <a:srgbClr val="E8E6DD"/>
                </a:solidFill>
                <a:latin typeface="Noto Sans CJK KR Regular"/>
              </a:rPr>
              <a:t>About TEAM_D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9600" y="9664700"/>
            <a:ext cx="3644900" cy="419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09600" y="241300"/>
            <a:ext cx="2552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Hakgyoansim Santteutbatang L"/>
              </a:rPr>
              <a:t>01 - Project Proposal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8200" y="9715500"/>
            <a:ext cx="3454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Noto Sans CJK KR Regular"/>
              </a:rPr>
              <a:t>2024 Capstone Design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31900" y="241300"/>
            <a:ext cx="3695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Hakgyoansim Santteutbatang L"/>
              </a:rPr>
              <a:t>2024.09.20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0100" y="4343400"/>
            <a:ext cx="31496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700" b="false" i="false" u="none" strike="noStrike">
                <a:solidFill>
                  <a:srgbClr val="1B3B36"/>
                </a:solidFill>
                <a:ea typeface="Hakgyoansim Santteutbatang M"/>
              </a:rPr>
              <a:t>이승환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43500" y="4343400"/>
            <a:ext cx="31496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700" b="false" i="false" u="none" strike="noStrike">
                <a:solidFill>
                  <a:srgbClr val="1B3B36"/>
                </a:solidFill>
                <a:ea typeface="Hakgyoansim Santteutbatang M"/>
              </a:rPr>
              <a:t>정재윤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36100" y="5778500"/>
            <a:ext cx="4660900" cy="173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1B3B36"/>
              </a:buClr>
              <a:buFont typeface="Arial"/>
              <a:buChar char="●"/>
            </a:pPr>
            <a:r>
              <a:rPr lang="en-US" sz="2200" b="false" i="false" u="none" strike="noStrike" spc="-100">
                <a:solidFill>
                  <a:srgbClr val="1B3B36"/>
                </a:solidFill>
                <a:latin typeface="Hakgyoansim Santteutbatang L"/>
              </a:rPr>
              <a:t>Biology Department</a:t>
            </a:r>
          </a:p>
          <a:p>
            <a:pPr algn="l" lvl="0" indent="-342900" marL="342900">
              <a:lnSpc>
                <a:spcPct val="132800"/>
              </a:lnSpc>
              <a:buClr>
                <a:srgbClr val="1B3B36"/>
              </a:buClr>
              <a:buFont typeface="Arial"/>
              <a:buChar char="●"/>
            </a:pPr>
            <a:r>
              <a:rPr lang="en-US" sz="2200" b="false" i="false" u="none" strike="noStrike" spc="-100">
                <a:solidFill>
                  <a:srgbClr val="1B3B36"/>
                </a:solidFill>
                <a:latin typeface="Hakgyoansim Santteutbatang L"/>
              </a:rPr>
              <a:t>Software Department</a:t>
            </a:r>
          </a:p>
          <a:p>
            <a:pPr algn="l" lvl="0" indent="-342900" marL="342900">
              <a:lnSpc>
                <a:spcPct val="132800"/>
              </a:lnSpc>
              <a:buClr>
                <a:srgbClr val="1B3B36"/>
              </a:buClr>
              <a:buFont typeface="Arial"/>
              <a:buChar char="●"/>
            </a:pPr>
            <a:r>
              <a:rPr lang="en-US" sz="2200" b="false" i="false" u="none" strike="noStrike" spc="-100">
                <a:solidFill>
                  <a:srgbClr val="1B3B36"/>
                </a:solidFill>
                <a:latin typeface="Hakgyoansim Santteutbatang L"/>
              </a:rPr>
              <a:t>Backend Development</a:t>
            </a:r>
          </a:p>
          <a:p>
            <a:pPr algn="l" lvl="0" indent="-342900" marL="342900">
              <a:lnSpc>
                <a:spcPct val="132800"/>
              </a:lnSpc>
              <a:buClr>
                <a:srgbClr val="1B3B36"/>
              </a:buClr>
              <a:buFont typeface="Arial"/>
              <a:buChar char="●"/>
            </a:pPr>
            <a:r>
              <a:rPr lang="en-US" sz="2200" b="false" i="false" u="none" strike="noStrike" spc="-100">
                <a:solidFill>
                  <a:srgbClr val="1B3B36"/>
                </a:solidFill>
                <a:latin typeface="Hakgyoansim Santteutbatang L"/>
              </a:rPr>
              <a:t>Project Manager (PM)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10700" y="4343400"/>
            <a:ext cx="31496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700" b="false" i="false" u="none" strike="noStrike">
                <a:solidFill>
                  <a:srgbClr val="1B3B36"/>
                </a:solidFill>
                <a:ea typeface="Hakgyoansim Santteutbatang M"/>
              </a:rPr>
              <a:t>이채연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76300" y="5778500"/>
            <a:ext cx="38989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1B3B36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1B3B36"/>
                </a:solidFill>
                <a:latin typeface="Hakgyoansim Santteutbatang L"/>
              </a:rPr>
              <a:t>Biology Department</a:t>
            </a:r>
          </a:p>
          <a:p>
            <a:pPr algn="l" lvl="0" indent="-342900" marL="342900">
              <a:lnSpc>
                <a:spcPct val="132800"/>
              </a:lnSpc>
              <a:buClr>
                <a:srgbClr val="1B3B36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1B3B36"/>
                </a:solidFill>
                <a:latin typeface="Hakgyoansim Santteutbatang L"/>
              </a:rPr>
              <a:t>Software Department</a:t>
            </a:r>
          </a:p>
          <a:p>
            <a:pPr algn="l" lvl="0" indent="-342900" marL="342900">
              <a:lnSpc>
                <a:spcPct val="132800"/>
              </a:lnSpc>
              <a:buClr>
                <a:srgbClr val="1B3B36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1B3B36"/>
                </a:solidFill>
                <a:latin typeface="Hakgyoansim Santteutbatang L"/>
              </a:rPr>
              <a:t>Frontend Developemnt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27100" y="4343400"/>
            <a:ext cx="31496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700" b="false" i="false" u="none" strike="noStrike">
                <a:solidFill>
                  <a:srgbClr val="1B3B36"/>
                </a:solidFill>
                <a:ea typeface="Hakgyoansim Santteutbatang M"/>
              </a:rPr>
              <a:t>박문희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0900" y="5778500"/>
            <a:ext cx="35560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1B3B36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1B3B36"/>
                </a:solidFill>
                <a:latin typeface="Hakgyoansim Santteutbatang L"/>
              </a:rPr>
              <a:t>Software Department</a:t>
            </a:r>
          </a:p>
          <a:p>
            <a:pPr algn="l" lvl="0" indent="-342900" marL="342900">
              <a:lnSpc>
                <a:spcPct val="132800"/>
              </a:lnSpc>
              <a:buClr>
                <a:srgbClr val="1B3B36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1B3B36"/>
                </a:solidFill>
                <a:latin typeface="Hakgyoansim Santteutbatang L"/>
              </a:rPr>
              <a:t>Team Leader</a:t>
            </a:r>
          </a:p>
          <a:p>
            <a:pPr algn="l" lvl="0" indent="-342900" marL="342900">
              <a:lnSpc>
                <a:spcPct val="132800"/>
              </a:lnSpc>
              <a:buClr>
                <a:srgbClr val="1B3B36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1B3B36"/>
                </a:solidFill>
                <a:latin typeface="Hakgyoansim Santteutbatang L"/>
              </a:rPr>
              <a:t>Development Manager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26000" y="5778500"/>
            <a:ext cx="41021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1B3B36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1B3B36"/>
                </a:solidFill>
                <a:latin typeface="Hakgyoansim Santteutbatang L"/>
              </a:rPr>
              <a:t>Architecture Department</a:t>
            </a:r>
          </a:p>
          <a:p>
            <a:pPr algn="l" lvl="0" indent="-342900" marL="342900">
              <a:lnSpc>
                <a:spcPct val="132800"/>
              </a:lnSpc>
              <a:buClr>
                <a:srgbClr val="1B3B36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1B3B36"/>
                </a:solidFill>
                <a:latin typeface="Hakgyoansim Santteutbatang L"/>
              </a:rPr>
              <a:t>Software Department</a:t>
            </a:r>
          </a:p>
          <a:p>
            <a:pPr algn="l" lvl="0" indent="-342900" marL="342900">
              <a:lnSpc>
                <a:spcPct val="132800"/>
              </a:lnSpc>
              <a:buClr>
                <a:srgbClr val="1B3B36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1B3B36"/>
                </a:solidFill>
                <a:latin typeface="Hakgyoansim Santteutbatang L"/>
              </a:rPr>
              <a:t>Backend Development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7100" y="5016500"/>
            <a:ext cx="3009900" cy="546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Hakgyoansim Santteutbatang L"/>
              </a:rPr>
              <a:t>Lee SeungHwan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232400" y="5041900"/>
            <a:ext cx="3009900" cy="546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Hakgyoansim Santteutbatang L"/>
              </a:rPr>
              <a:t>Jeong JaeYoon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61500" y="5067300"/>
            <a:ext cx="3009900" cy="546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Hakgyoansim Santteutbatang L"/>
              </a:rPr>
              <a:t>Lee Chaeyeon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27100" y="5041900"/>
            <a:ext cx="3009900" cy="546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Hakgyoansim Santteutbatang L"/>
              </a:rPr>
              <a:t>Park MoonHee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685800"/>
            <a:ext cx="17030700" cy="16129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233900" y="9664700"/>
            <a:ext cx="419100" cy="419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208500" y="9740900"/>
            <a:ext cx="469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1B3B36"/>
                </a:solidFill>
                <a:latin typeface="Noto Sans CJK KR Regular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2500" y="584200"/>
            <a:ext cx="106426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500" b="false" i="false" u="none" strike="noStrike">
                <a:solidFill>
                  <a:srgbClr val="E8E6DD"/>
                </a:solidFill>
                <a:latin typeface="Noto Sans CJK KR Regular"/>
              </a:rPr>
              <a:t>Our Motivations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9600" y="9664700"/>
            <a:ext cx="3644900" cy="419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09600" y="241300"/>
            <a:ext cx="2552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Hakgyoansim Santteutbatang L"/>
              </a:rPr>
              <a:t>01 - Project Proposal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8200" y="9715500"/>
            <a:ext cx="3454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Noto Sans CJK KR Regular"/>
              </a:rPr>
              <a:t>2024 Capstone Design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31900" y="241300"/>
            <a:ext cx="3695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Hakgyoansim Santteutbatang L"/>
              </a:rPr>
              <a:t>2024.09.20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40000" y="3517900"/>
            <a:ext cx="977900" cy="990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16400" y="4229100"/>
            <a:ext cx="7632700" cy="88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59000" y="3035300"/>
            <a:ext cx="1841500" cy="1841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683000" y="3454400"/>
            <a:ext cx="87249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1B3B36"/>
                </a:solidFill>
                <a:latin typeface="Hakgyoansim Santteutbatang M"/>
              </a:rPr>
              <a:t>Difficulties of managing foods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49800" y="4495800"/>
            <a:ext cx="104902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3590"/>
              </a:lnSpc>
            </a:pPr>
            <a:r>
              <a:rPr lang="en-US" sz="3000" b="false" i="false" u="none" strike="noStrike">
                <a:solidFill>
                  <a:srgbClr val="1B3B36"/>
                </a:solidFill>
                <a:latin typeface="Hakgyoansim Santteutbatang L"/>
              </a:rPr>
              <a:t>- expiration dates, keeping it fresh</a:t>
            </a:r>
          </a:p>
          <a:p>
            <a:pPr algn="l" lvl="0">
              <a:lnSpc>
                <a:spcPct val="143590"/>
              </a:lnSpc>
            </a:pPr>
            <a:r>
              <a:rPr lang="en-US" sz="3000" b="false" i="false" u="none" strike="noStrike">
                <a:solidFill>
                  <a:srgbClr val="1B3B36"/>
                </a:solidFill>
                <a:latin typeface="Hakgyoansim Santteutbatang L"/>
              </a:rPr>
              <a:t>- expect a simple, straightfoward manager to help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59000" y="5842000"/>
            <a:ext cx="1841500" cy="1841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616200" y="6324600"/>
            <a:ext cx="889000" cy="889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419600" y="7150100"/>
            <a:ext cx="7988300" cy="889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4419600" y="6400800"/>
            <a:ext cx="8978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1B3B36"/>
                </a:solidFill>
                <a:latin typeface="Hakgyoansim Santteutbatang M"/>
              </a:rPr>
              <a:t>Ignorance of various easy recipes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749800" y="7442200"/>
            <a:ext cx="104902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3590"/>
              </a:lnSpc>
            </a:pPr>
            <a:r>
              <a:rPr lang="en-US" sz="3000" b="false" i="false" u="none" strike="noStrike">
                <a:solidFill>
                  <a:srgbClr val="1B3B36"/>
                </a:solidFill>
                <a:latin typeface="Hakgyoansim Santteutbatang L"/>
              </a:rPr>
              <a:t>- may possibly be your first time cooking yourself</a:t>
            </a:r>
          </a:p>
          <a:p>
            <a:pPr algn="l" lvl="0">
              <a:lnSpc>
                <a:spcPct val="143590"/>
              </a:lnSpc>
            </a:pPr>
            <a:r>
              <a:rPr lang="en-US" sz="3000" b="false" i="false" u="none" strike="noStrike">
                <a:solidFill>
                  <a:srgbClr val="1B3B36"/>
                </a:solidFill>
                <a:latin typeface="Hakgyoansim Santteutbatang L"/>
              </a:rPr>
              <a:t>- lots of challenging recipes to follow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88600" y="1676400"/>
            <a:ext cx="50927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3590"/>
              </a:lnSpc>
            </a:pPr>
            <a:r>
              <a:rPr lang="en-US" sz="3000" b="false" i="false" u="none" strike="noStrike">
                <a:solidFill>
                  <a:srgbClr val="E8E6DD"/>
                </a:solidFill>
                <a:latin typeface="Hakgyoansim Santteutbatang L"/>
              </a:rPr>
              <a:t>basically when living alone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685800"/>
            <a:ext cx="17030700" cy="16129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233900" y="9664700"/>
            <a:ext cx="419100" cy="419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208500" y="9740900"/>
            <a:ext cx="469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1B3B36"/>
                </a:solidFill>
                <a:latin typeface="Noto Sans CJK KR Regular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2500" y="584200"/>
            <a:ext cx="106426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500" b="false" i="false" u="none" strike="noStrike">
                <a:solidFill>
                  <a:srgbClr val="E8E6DD"/>
                </a:solidFill>
                <a:latin typeface="Noto Sans CJK KR Regular"/>
              </a:rPr>
              <a:t>Topic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9600" y="9664700"/>
            <a:ext cx="3644900" cy="419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09600" y="241300"/>
            <a:ext cx="2552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Hakgyoansim Santteutbatang L"/>
              </a:rPr>
              <a:t>01 - Project Proposal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8200" y="9715500"/>
            <a:ext cx="3454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Noto Sans CJK KR Regular"/>
              </a:rPr>
              <a:t>2024 Capstone Design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31900" y="241300"/>
            <a:ext cx="3695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Hakgyoansim Santteutbatang L"/>
              </a:rPr>
              <a:t>2024.09.20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06200" y="7150100"/>
            <a:ext cx="42164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6360"/>
              </a:lnSpc>
            </a:pPr>
            <a:r>
              <a:rPr lang="en-US" sz="5900" b="false" i="false" u="none" strike="noStrike" spc="-200">
                <a:solidFill>
                  <a:srgbClr val="1B3B36"/>
                </a:solidFill>
                <a:latin typeface="Hakgyoansim Santteutbatang L"/>
              </a:rPr>
              <a:t>Web page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90700" y="6807200"/>
            <a:ext cx="7150100" cy="139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6360"/>
              </a:lnSpc>
            </a:pPr>
            <a:r>
              <a:rPr lang="en-US" sz="5900" b="false" i="false" u="none" strike="noStrike" spc="-200">
                <a:solidFill>
                  <a:srgbClr val="1B3B36"/>
                </a:solidFill>
                <a:latin typeface="Hakgyoansim Santteutbatang L"/>
              </a:rPr>
              <a:t>Sharing Community </a:t>
            </a:r>
          </a:p>
          <a:p>
            <a:pPr algn="ctr" lvl="0">
              <a:lnSpc>
                <a:spcPct val="76360"/>
              </a:lnSpc>
            </a:pPr>
            <a:r>
              <a:rPr lang="en-US" sz="5900" b="false" i="false" u="none" strike="noStrike" spc="-200">
                <a:solidFill>
                  <a:srgbClr val="1B3B36"/>
                </a:solidFill>
                <a:latin typeface="Hakgyoansim Santteutbatang L"/>
              </a:rPr>
              <a:t>in SKKU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95600" y="4038600"/>
            <a:ext cx="124968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6360"/>
              </a:lnSpc>
            </a:pPr>
            <a:r>
              <a:rPr lang="en-US" sz="7100" b="true" i="false" u="none" strike="noStrike" spc="-300">
                <a:solidFill>
                  <a:srgbClr val="1B3B36"/>
                </a:solidFill>
                <a:latin typeface="Hakgyoansim Santteutbatang L"/>
              </a:rPr>
              <a:t>Simple Cooking Manager </a:t>
            </a:r>
          </a:p>
          <a:p>
            <a:pPr algn="ctr" lvl="0">
              <a:lnSpc>
                <a:spcPct val="76360"/>
              </a:lnSpc>
            </a:pPr>
            <a:r>
              <a:rPr lang="en-US" sz="4600" b="true" i="false" u="none" strike="noStrike" spc="-200">
                <a:solidFill>
                  <a:srgbClr val="1B3B36"/>
                </a:solidFill>
                <a:latin typeface="Hakgyoansim Santteutbatang L"/>
              </a:rPr>
              <a:t>for students living alone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685800"/>
            <a:ext cx="17030700" cy="881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9600" y="9664700"/>
            <a:ext cx="3644900" cy="419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13400" y="5930900"/>
            <a:ext cx="6997700" cy="330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143500" y="3962400"/>
            <a:ext cx="80010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en-US" sz="12000" b="false" i="false" u="none" strike="noStrike">
                <a:solidFill>
                  <a:srgbClr val="E8E6DD"/>
                </a:solidFill>
                <a:latin typeface="Hakgyoansim Santteutbatang M"/>
              </a:rPr>
              <a:t>SKKUking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9600" y="241300"/>
            <a:ext cx="2552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Hakgyoansim Santteutbatang L"/>
              </a:rPr>
              <a:t>01 - Project Proposal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8200" y="9715500"/>
            <a:ext cx="3454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Noto Sans CJK KR Regular"/>
              </a:rPr>
              <a:t>2024 Capstone Design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31900" y="241300"/>
            <a:ext cx="3695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Hakgyoansim Santteutbatang L"/>
              </a:rPr>
              <a:t>2024.09.20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233900" y="9664700"/>
            <a:ext cx="419100" cy="419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7208500" y="9740900"/>
            <a:ext cx="469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1B3B36"/>
                </a:solidFill>
                <a:latin typeface="Noto Sans CJK KR Regular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685800"/>
            <a:ext cx="17030700" cy="16129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233900" y="9664700"/>
            <a:ext cx="419100" cy="419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208500" y="9740900"/>
            <a:ext cx="469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1B3B36"/>
                </a:solidFill>
                <a:latin typeface="Noto Sans CJK KR Regular"/>
              </a:rPr>
              <a:t>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2500" y="584200"/>
            <a:ext cx="106426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500" b="false" i="false" u="none" strike="noStrike">
                <a:solidFill>
                  <a:srgbClr val="E8E6DD"/>
                </a:solidFill>
                <a:latin typeface="Noto Sans CJK KR Regular"/>
              </a:rPr>
              <a:t>Skills Required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9600" y="9664700"/>
            <a:ext cx="3644900" cy="419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93000" y="4102100"/>
            <a:ext cx="3289300" cy="328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518900" y="4102100"/>
            <a:ext cx="5410200" cy="3302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628900" y="4191000"/>
            <a:ext cx="3225800" cy="3225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09600" y="241300"/>
            <a:ext cx="2552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Hakgyoansim Santteutbatang L"/>
              </a:rPr>
              <a:t>01 - Project Proposal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8200" y="9715500"/>
            <a:ext cx="3454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Noto Sans CJK KR Regular"/>
              </a:rPr>
              <a:t>2024 Capstone Design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31900" y="241300"/>
            <a:ext cx="3695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Hakgyoansim Santteutbatang L"/>
              </a:rPr>
              <a:t>2024.09.20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685800"/>
            <a:ext cx="17030700" cy="16129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233900" y="9664700"/>
            <a:ext cx="419100" cy="419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208500" y="9740900"/>
            <a:ext cx="469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1B3B36"/>
                </a:solidFill>
                <a:latin typeface="Noto Sans CJK KR Regular"/>
              </a:rPr>
              <a:t>07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2500" y="584200"/>
            <a:ext cx="106426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500" b="false" i="false" u="none" strike="noStrike">
                <a:solidFill>
                  <a:srgbClr val="E8E6DD"/>
                </a:solidFill>
                <a:latin typeface="Noto Sans CJK KR Regular"/>
              </a:rPr>
              <a:t>Our Approach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9600" y="9664700"/>
            <a:ext cx="3644900" cy="419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09600" y="241300"/>
            <a:ext cx="2552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Hakgyoansim Santteutbatang L"/>
              </a:rPr>
              <a:t>01 - Project Proposal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8200" y="9715500"/>
            <a:ext cx="3454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Noto Sans CJK KR Regular"/>
              </a:rPr>
              <a:t>2024 Capstone Design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31900" y="241300"/>
            <a:ext cx="3695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Hakgyoansim Santteutbatang L"/>
              </a:rPr>
              <a:t>2024.09.20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7100" y="2946400"/>
            <a:ext cx="1054100" cy="1054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977900" y="3175000"/>
            <a:ext cx="914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6360"/>
              </a:lnSpc>
            </a:pPr>
            <a:r>
              <a:rPr lang="en-US" sz="5300" b="false" i="false" u="none" strike="noStrike" spc="-200">
                <a:solidFill>
                  <a:srgbClr val="1B3B36"/>
                </a:solidFill>
                <a:latin typeface="HA-CroquisB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86000" y="3238500"/>
            <a:ext cx="144018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1B3B36"/>
                </a:solidFill>
                <a:latin typeface="Hakgyoansim Santteutbatang M"/>
              </a:rPr>
              <a:t>Develop a </a:t>
            </a:r>
            <a:r>
              <a:rPr lang="en-US" sz="3500" b="false" i="false" u="none" strike="noStrike">
                <a:solidFill>
                  <a:srgbClr val="AE3A1E"/>
                </a:solidFill>
                <a:latin typeface="Hakgyoansim Santteutbatang M"/>
              </a:rPr>
              <a:t>web</a:t>
            </a:r>
            <a:r>
              <a:rPr lang="en-US" sz="3500" b="false" i="false" u="none" strike="noStrike">
                <a:solidFill>
                  <a:srgbClr val="1B3B36"/>
                </a:solidFill>
                <a:latin typeface="Hakgyoansim Santteutbatang M"/>
              </a:rPr>
              <a:t> that </a:t>
            </a:r>
            <a:r>
              <a:rPr lang="en-US" sz="3500" b="false" i="false" u="none" strike="noStrike">
                <a:solidFill>
                  <a:srgbClr val="AE3A1E"/>
                </a:solidFill>
                <a:latin typeface="Hakgyoansim Santteutbatang M"/>
              </a:rPr>
              <a:t>manages foods</a:t>
            </a:r>
            <a:r>
              <a:rPr lang="en-US" sz="3500" b="false" i="false" u="none" strike="noStrike">
                <a:solidFill>
                  <a:srgbClr val="1B3B36"/>
                </a:solidFill>
                <a:latin typeface="Hakgyoansim Santteutbatang M"/>
              </a:rPr>
              <a:t> for students who live alone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7100" y="4445000"/>
            <a:ext cx="1054100" cy="1054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977900" y="4673600"/>
            <a:ext cx="914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6360"/>
              </a:lnSpc>
            </a:pPr>
            <a:r>
              <a:rPr lang="en-US" sz="5300" b="false" i="false" u="none" strike="noStrike" spc="-200">
                <a:solidFill>
                  <a:srgbClr val="1B3B36"/>
                </a:solidFill>
                <a:latin typeface="HA-CroquisB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86000" y="4737100"/>
            <a:ext cx="152146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AE3A1E"/>
                </a:solidFill>
                <a:latin typeface="Hakgyoansim Santteutbatang M"/>
              </a:rPr>
              <a:t>Recipe recommendation system</a:t>
            </a:r>
            <a:r>
              <a:rPr lang="en-US" sz="3500" b="false" i="false" u="none" strike="noStrike">
                <a:solidFill>
                  <a:srgbClr val="1B3B36"/>
                </a:solidFill>
                <a:latin typeface="Hakgyoansim Santteutbatang M"/>
              </a:rPr>
              <a:t> based on combinations of leftover foods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7100" y="5956300"/>
            <a:ext cx="1054100" cy="10541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977900" y="6172200"/>
            <a:ext cx="914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6360"/>
              </a:lnSpc>
            </a:pPr>
            <a:r>
              <a:rPr lang="en-US" sz="5300" b="false" i="false" u="none" strike="noStrike" spc="-200">
                <a:solidFill>
                  <a:srgbClr val="1B3B36"/>
                </a:solidFill>
                <a:latin typeface="HA-CroquisB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86000" y="6235700"/>
            <a:ext cx="144018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AE3A1E"/>
                </a:solidFill>
                <a:latin typeface="Hakgyoansim Santteutbatang M"/>
              </a:rPr>
              <a:t>Easy -looking UI</a:t>
            </a:r>
            <a:r>
              <a:rPr lang="en-US" sz="3500" b="false" i="false" u="none" strike="noStrike">
                <a:solidFill>
                  <a:srgbClr val="1B3B36"/>
                </a:solidFill>
                <a:latin typeface="Hakgyoansim Santteutbatang M"/>
              </a:rPr>
              <a:t> with </a:t>
            </a:r>
            <a:r>
              <a:rPr lang="en-US" sz="3500" b="false" i="false" u="none" strike="noStrike">
                <a:solidFill>
                  <a:srgbClr val="AE3A1E"/>
                </a:solidFill>
                <a:latin typeface="Hakgyoansim Santteutbatang M"/>
              </a:rPr>
              <a:t>self-customized service</a:t>
            </a:r>
            <a:r>
              <a:rPr lang="en-US" sz="3500" b="false" i="false" u="none" strike="noStrike">
                <a:solidFill>
                  <a:srgbClr val="1B3B36"/>
                </a:solidFill>
                <a:latin typeface="Hakgyoansim Santteutbatang M"/>
              </a:rPr>
              <a:t> provided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7100" y="7467600"/>
            <a:ext cx="1054100" cy="1054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990600" y="7696200"/>
            <a:ext cx="914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6360"/>
              </a:lnSpc>
            </a:pPr>
            <a:r>
              <a:rPr lang="en-US" sz="5300" b="false" i="false" u="none" strike="noStrike" spc="-200">
                <a:solidFill>
                  <a:srgbClr val="1B3B36"/>
                </a:solidFill>
                <a:latin typeface="HA-CroquisB"/>
              </a:rPr>
              <a:t>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98700" y="7759700"/>
            <a:ext cx="144018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1B3B36"/>
                </a:solidFill>
                <a:latin typeface="Hakgyoansim Santteutbatang M"/>
              </a:rPr>
              <a:t>Construct SKKU students' </a:t>
            </a:r>
            <a:r>
              <a:rPr lang="en-US" sz="3500" b="false" i="false" u="none" strike="noStrike">
                <a:solidFill>
                  <a:srgbClr val="AE3A1E"/>
                </a:solidFill>
                <a:latin typeface="Hakgyoansim Santteutbatang M"/>
              </a:rPr>
              <a:t>local community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685800"/>
            <a:ext cx="17030700" cy="16129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233900" y="9664700"/>
            <a:ext cx="419100" cy="419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208500" y="9740900"/>
            <a:ext cx="469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1B3B36"/>
                </a:solidFill>
                <a:latin typeface="Noto Sans CJK KR Regular"/>
              </a:rPr>
              <a:t>08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2500" y="584200"/>
            <a:ext cx="118618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500" b="false" i="false" u="none" strike="noStrike">
                <a:solidFill>
                  <a:srgbClr val="E8E6DD"/>
                </a:solidFill>
                <a:latin typeface="Noto Sans CJK KR Regular"/>
              </a:rPr>
              <a:t>Planned Roadmap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9600" y="9664700"/>
            <a:ext cx="3644900" cy="419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0200" y="4203700"/>
            <a:ext cx="17640300" cy="3187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09600" y="241300"/>
            <a:ext cx="2552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Hakgyoansim Santteutbatang L"/>
              </a:rPr>
              <a:t>01 - Project Proposal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8200" y="9715500"/>
            <a:ext cx="3454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Noto Sans CJK KR Regular"/>
              </a:rPr>
              <a:t>2024 Capstone Design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31900" y="241300"/>
            <a:ext cx="3695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1B3B36"/>
                </a:solidFill>
                <a:latin typeface="Hakgyoansim Santteutbatang L"/>
              </a:rPr>
              <a:t>2024.09.20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